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74" r:id="rId13"/>
    <p:sldId id="275" r:id="rId14"/>
    <p:sldId id="27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3686" autoAdjust="0"/>
  </p:normalViewPr>
  <p:slideViewPr>
    <p:cSldViewPr snapToGrid="0">
      <p:cViewPr varScale="1">
        <p:scale>
          <a:sx n="61" d="100"/>
          <a:sy n="61" d="100"/>
        </p:scale>
        <p:origin x="109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1652CB-53CA-46AD-A9C6-D13EAD6EFDD6}" type="doc">
      <dgm:prSet loTypeId="urn:microsoft.com/office/officeart/2005/8/layout/cycle1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22A13A-0F00-4145-8F15-A5B2999A0582}">
      <dgm:prSet phldrT="[Text]" custT="1"/>
      <dgm:spPr/>
      <dgm:t>
        <a:bodyPr/>
        <a:lstStyle/>
        <a:p>
          <a:r>
            <a:rPr lang="en-US" sz="4400" dirty="0"/>
            <a:t>Lonely fathers</a:t>
          </a:r>
        </a:p>
      </dgm:t>
    </dgm:pt>
    <dgm:pt modelId="{CD1C6583-7C52-4ED3-B857-3475F4488322}" type="parTrans" cxnId="{60952BCB-D62A-4ECD-B1A2-5628462FC86C}">
      <dgm:prSet/>
      <dgm:spPr/>
      <dgm:t>
        <a:bodyPr/>
        <a:lstStyle/>
        <a:p>
          <a:endParaRPr lang="en-US"/>
        </a:p>
      </dgm:t>
    </dgm:pt>
    <dgm:pt modelId="{5003629B-F726-4024-AD0C-FF3373477A62}" type="sibTrans" cxnId="{60952BCB-D62A-4ECD-B1A2-5628462FC86C}">
      <dgm:prSet/>
      <dgm:spPr/>
      <dgm:t>
        <a:bodyPr/>
        <a:lstStyle/>
        <a:p>
          <a:endParaRPr lang="en-US"/>
        </a:p>
      </dgm:t>
    </dgm:pt>
    <dgm:pt modelId="{F5820EC9-5158-43F1-97B0-959482649B02}">
      <dgm:prSet phldrT="[Text]"/>
      <dgm:spPr/>
      <dgm:t>
        <a:bodyPr/>
        <a:lstStyle/>
        <a:p>
          <a:r>
            <a:rPr lang="en-US" dirty="0"/>
            <a:t>Lonely boys</a:t>
          </a:r>
        </a:p>
      </dgm:t>
    </dgm:pt>
    <dgm:pt modelId="{C3A72EFE-116F-423A-A98E-BC9B94E350D5}" type="sibTrans" cxnId="{BDF39498-F177-4B31-AD1A-DF11F541F7C9}">
      <dgm:prSet/>
      <dgm:spPr/>
      <dgm:t>
        <a:bodyPr/>
        <a:lstStyle/>
        <a:p>
          <a:endParaRPr lang="en-US"/>
        </a:p>
      </dgm:t>
    </dgm:pt>
    <dgm:pt modelId="{BF813C68-F2ED-4456-B9EB-F8E8657BFB22}" type="parTrans" cxnId="{BDF39498-F177-4B31-AD1A-DF11F541F7C9}">
      <dgm:prSet/>
      <dgm:spPr/>
      <dgm:t>
        <a:bodyPr/>
        <a:lstStyle/>
        <a:p>
          <a:endParaRPr lang="en-US"/>
        </a:p>
      </dgm:t>
    </dgm:pt>
    <dgm:pt modelId="{CA501DB7-5655-4685-9769-43AF6354BFC8}" type="pres">
      <dgm:prSet presAssocID="{081652CB-53CA-46AD-A9C6-D13EAD6EFDD6}" presName="cycle" presStyleCnt="0">
        <dgm:presLayoutVars>
          <dgm:dir/>
          <dgm:resizeHandles val="exact"/>
        </dgm:presLayoutVars>
      </dgm:prSet>
      <dgm:spPr/>
    </dgm:pt>
    <dgm:pt modelId="{0E1F0098-E60A-4411-AB66-E75B64E3BBA5}" type="pres">
      <dgm:prSet presAssocID="{7722A13A-0F00-4145-8F15-A5B2999A0582}" presName="dummy" presStyleCnt="0"/>
      <dgm:spPr/>
    </dgm:pt>
    <dgm:pt modelId="{5DDBC54E-6A09-43BB-94EB-44DEEC371852}" type="pres">
      <dgm:prSet presAssocID="{7722A13A-0F00-4145-8F15-A5B2999A0582}" presName="node" presStyleLbl="revTx" presStyleIdx="0" presStyleCnt="2">
        <dgm:presLayoutVars>
          <dgm:bulletEnabled val="1"/>
        </dgm:presLayoutVars>
      </dgm:prSet>
      <dgm:spPr/>
    </dgm:pt>
    <dgm:pt modelId="{1276F47C-1F10-46A2-8F5E-6A9777932AD2}" type="pres">
      <dgm:prSet presAssocID="{5003629B-F726-4024-AD0C-FF3373477A62}" presName="sibTrans" presStyleLbl="node1" presStyleIdx="0" presStyleCnt="2"/>
      <dgm:spPr/>
    </dgm:pt>
    <dgm:pt modelId="{50EA26AB-059D-4CB1-B29A-459881D7815E}" type="pres">
      <dgm:prSet presAssocID="{F5820EC9-5158-43F1-97B0-959482649B02}" presName="dummy" presStyleCnt="0"/>
      <dgm:spPr/>
    </dgm:pt>
    <dgm:pt modelId="{4B650FDB-92E4-4D7D-8A35-5FEC29670AC6}" type="pres">
      <dgm:prSet presAssocID="{F5820EC9-5158-43F1-97B0-959482649B02}" presName="node" presStyleLbl="revTx" presStyleIdx="1" presStyleCnt="2" custScaleX="62458">
        <dgm:presLayoutVars>
          <dgm:bulletEnabled val="1"/>
        </dgm:presLayoutVars>
      </dgm:prSet>
      <dgm:spPr/>
    </dgm:pt>
    <dgm:pt modelId="{A19C2181-3FDB-4A8A-8B50-A428418209EB}" type="pres">
      <dgm:prSet presAssocID="{C3A72EFE-116F-423A-A98E-BC9B94E350D5}" presName="sibTrans" presStyleLbl="node1" presStyleIdx="1" presStyleCnt="2"/>
      <dgm:spPr/>
    </dgm:pt>
  </dgm:ptLst>
  <dgm:cxnLst>
    <dgm:cxn modelId="{ADCDDE37-8E04-4071-9D01-D90BF33CB292}" type="presOf" srcId="{7722A13A-0F00-4145-8F15-A5B2999A0582}" destId="{5DDBC54E-6A09-43BB-94EB-44DEEC371852}" srcOrd="0" destOrd="0" presId="urn:microsoft.com/office/officeart/2005/8/layout/cycle1"/>
    <dgm:cxn modelId="{B3268C61-4067-40E6-A56B-DB8C21AD39D7}" type="presOf" srcId="{5003629B-F726-4024-AD0C-FF3373477A62}" destId="{1276F47C-1F10-46A2-8F5E-6A9777932AD2}" srcOrd="0" destOrd="0" presId="urn:microsoft.com/office/officeart/2005/8/layout/cycle1"/>
    <dgm:cxn modelId="{1E6B0B50-BFFF-4A53-BE62-817F6BBAA1B5}" type="presOf" srcId="{F5820EC9-5158-43F1-97B0-959482649B02}" destId="{4B650FDB-92E4-4D7D-8A35-5FEC29670AC6}" srcOrd="0" destOrd="0" presId="urn:microsoft.com/office/officeart/2005/8/layout/cycle1"/>
    <dgm:cxn modelId="{BDF39498-F177-4B31-AD1A-DF11F541F7C9}" srcId="{081652CB-53CA-46AD-A9C6-D13EAD6EFDD6}" destId="{F5820EC9-5158-43F1-97B0-959482649B02}" srcOrd="1" destOrd="0" parTransId="{BF813C68-F2ED-4456-B9EB-F8E8657BFB22}" sibTransId="{C3A72EFE-116F-423A-A98E-BC9B94E350D5}"/>
    <dgm:cxn modelId="{F8375D9E-6513-45D6-928B-FC068A64A04D}" type="presOf" srcId="{081652CB-53CA-46AD-A9C6-D13EAD6EFDD6}" destId="{CA501DB7-5655-4685-9769-43AF6354BFC8}" srcOrd="0" destOrd="0" presId="urn:microsoft.com/office/officeart/2005/8/layout/cycle1"/>
    <dgm:cxn modelId="{4F264BB0-9B58-4F89-9A3A-5160C344217E}" type="presOf" srcId="{C3A72EFE-116F-423A-A98E-BC9B94E350D5}" destId="{A19C2181-3FDB-4A8A-8B50-A428418209EB}" srcOrd="0" destOrd="0" presId="urn:microsoft.com/office/officeart/2005/8/layout/cycle1"/>
    <dgm:cxn modelId="{60952BCB-D62A-4ECD-B1A2-5628462FC86C}" srcId="{081652CB-53CA-46AD-A9C6-D13EAD6EFDD6}" destId="{7722A13A-0F00-4145-8F15-A5B2999A0582}" srcOrd="0" destOrd="0" parTransId="{CD1C6583-7C52-4ED3-B857-3475F4488322}" sibTransId="{5003629B-F726-4024-AD0C-FF3373477A62}"/>
    <dgm:cxn modelId="{15AB113D-AEA0-435B-A4BF-6B2333724957}" type="presParOf" srcId="{CA501DB7-5655-4685-9769-43AF6354BFC8}" destId="{0E1F0098-E60A-4411-AB66-E75B64E3BBA5}" srcOrd="0" destOrd="0" presId="urn:microsoft.com/office/officeart/2005/8/layout/cycle1"/>
    <dgm:cxn modelId="{6FC100D1-61A5-46CF-A599-C35F0AD27D26}" type="presParOf" srcId="{CA501DB7-5655-4685-9769-43AF6354BFC8}" destId="{5DDBC54E-6A09-43BB-94EB-44DEEC371852}" srcOrd="1" destOrd="0" presId="urn:microsoft.com/office/officeart/2005/8/layout/cycle1"/>
    <dgm:cxn modelId="{8D3A81CF-D77C-4A08-BDE8-FF590907C876}" type="presParOf" srcId="{CA501DB7-5655-4685-9769-43AF6354BFC8}" destId="{1276F47C-1F10-46A2-8F5E-6A9777932AD2}" srcOrd="2" destOrd="0" presId="urn:microsoft.com/office/officeart/2005/8/layout/cycle1"/>
    <dgm:cxn modelId="{D75DAF98-15D2-41BA-B64C-C9CD3F01C0C0}" type="presParOf" srcId="{CA501DB7-5655-4685-9769-43AF6354BFC8}" destId="{50EA26AB-059D-4CB1-B29A-459881D7815E}" srcOrd="3" destOrd="0" presId="urn:microsoft.com/office/officeart/2005/8/layout/cycle1"/>
    <dgm:cxn modelId="{6730F462-4B66-4EB9-8FDB-F31BBFB67A50}" type="presParOf" srcId="{CA501DB7-5655-4685-9769-43AF6354BFC8}" destId="{4B650FDB-92E4-4D7D-8A35-5FEC29670AC6}" srcOrd="4" destOrd="0" presId="urn:microsoft.com/office/officeart/2005/8/layout/cycle1"/>
    <dgm:cxn modelId="{0AA9BF2A-BD62-4ED7-98F8-4FEBAB5219BF}" type="presParOf" srcId="{CA501DB7-5655-4685-9769-43AF6354BFC8}" destId="{A19C2181-3FDB-4A8A-8B50-A428418209EB}" srcOrd="5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DBC54E-6A09-43BB-94EB-44DEEC371852}">
      <dsp:nvSpPr>
        <dsp:cNvPr id="0" name=""/>
        <dsp:cNvSpPr/>
      </dsp:nvSpPr>
      <dsp:spPr>
        <a:xfrm>
          <a:off x="4901106" y="1391708"/>
          <a:ext cx="2635250" cy="2635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Lonely fathers</a:t>
          </a:r>
        </a:p>
      </dsp:txBody>
      <dsp:txXfrm>
        <a:off x="4901106" y="1391708"/>
        <a:ext cx="2635250" cy="2635250"/>
      </dsp:txXfrm>
    </dsp:sp>
    <dsp:sp modelId="{1276F47C-1F10-46A2-8F5E-6A9777932AD2}">
      <dsp:nvSpPr>
        <dsp:cNvPr id="0" name=""/>
        <dsp:cNvSpPr/>
      </dsp:nvSpPr>
      <dsp:spPr>
        <a:xfrm>
          <a:off x="1352571" y="-2094"/>
          <a:ext cx="5422856" cy="5422856"/>
        </a:xfrm>
        <a:prstGeom prst="circularArrow">
          <a:avLst>
            <a:gd name="adj1" fmla="val 9476"/>
            <a:gd name="adj2" fmla="val 684342"/>
            <a:gd name="adj3" fmla="val 7853763"/>
            <a:gd name="adj4" fmla="val 2261895"/>
            <a:gd name="adj5" fmla="val 1105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B650FDB-92E4-4D7D-8A35-5FEC29670AC6}">
      <dsp:nvSpPr>
        <dsp:cNvPr id="0" name=""/>
        <dsp:cNvSpPr/>
      </dsp:nvSpPr>
      <dsp:spPr>
        <a:xfrm>
          <a:off x="1086305" y="1391708"/>
          <a:ext cx="1645924" cy="2635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Lonely boys</a:t>
          </a:r>
        </a:p>
      </dsp:txBody>
      <dsp:txXfrm>
        <a:off x="1086305" y="1391708"/>
        <a:ext cx="1645924" cy="2635249"/>
      </dsp:txXfrm>
    </dsp:sp>
    <dsp:sp modelId="{A19C2181-3FDB-4A8A-8B50-A428418209EB}">
      <dsp:nvSpPr>
        <dsp:cNvPr id="0" name=""/>
        <dsp:cNvSpPr/>
      </dsp:nvSpPr>
      <dsp:spPr>
        <a:xfrm>
          <a:off x="1352571" y="-2094"/>
          <a:ext cx="5422856" cy="5422856"/>
        </a:xfrm>
        <a:prstGeom prst="circularArrow">
          <a:avLst>
            <a:gd name="adj1" fmla="val 9476"/>
            <a:gd name="adj2" fmla="val 684342"/>
            <a:gd name="adj3" fmla="val 18653763"/>
            <a:gd name="adj4" fmla="val 13061895"/>
            <a:gd name="adj5" fmla="val 1105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8D98E-E3A7-4082-B7CA-7689D075A861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D4EE1-6D7F-420C-9858-A60BF2ADD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6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Fathers are not available to care for the children because of many problems.</a:t>
            </a:r>
          </a:p>
          <a:p>
            <a:pPr marL="0" indent="0">
              <a:buFontTx/>
              <a:buNone/>
            </a:pPr>
            <a:r>
              <a:rPr lang="en-US" dirty="0"/>
              <a:t> So contemporary families, counseling, youth ministry, try to support adolescents in their loneliness.</a:t>
            </a:r>
          </a:p>
          <a:p>
            <a:pPr marL="0" indent="0">
              <a:buFontTx/>
              <a:buNone/>
            </a:pPr>
            <a:r>
              <a:rPr lang="en-US" dirty="0"/>
              <a:t>However there is a </a:t>
            </a:r>
            <a:r>
              <a:rPr lang="en-US" b="1" i="1" dirty="0">
                <a:solidFill>
                  <a:srgbClr val="002060"/>
                </a:solidFill>
              </a:rPr>
              <a:t>Call for a Father here because Malagasy people v</a:t>
            </a:r>
            <a:r>
              <a:rPr lang="en-US" i="1" dirty="0">
                <a:solidFill>
                  <a:srgbClr val="002060"/>
                </a:solidFill>
              </a:rPr>
              <a:t>alue nuclear family and fatherhood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50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Loneliness is the emptiness in our hearts, the longing for connection and intimacy, a state of human being, not caused by sin, not good, not bad.</a:t>
            </a:r>
          </a:p>
          <a:p>
            <a:r>
              <a:rPr lang="en-US" dirty="0"/>
              <a:t>It tells us that to be a person, we must love and be loved.</a:t>
            </a:r>
          </a:p>
          <a:p>
            <a:r>
              <a:rPr lang="en-US" dirty="0"/>
              <a:t>The solitude in the loneliness is an opportunity for growth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19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Adolescence is the time between childhood and adulthood</a:t>
            </a:r>
          </a:p>
          <a:p>
            <a:r>
              <a:rPr lang="en-US" dirty="0"/>
              <a:t>There is a rapid change in the body and brain for the personal growth toward maturity.</a:t>
            </a:r>
          </a:p>
          <a:p>
            <a:r>
              <a:rPr lang="en-US" dirty="0"/>
              <a:t>The search for self-identity and maturity causes the crisis of loneliness in adolescents.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814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They join a peer group of the same age, school, gender, with six or eight members because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this group they find empathy and security to open up to new beliefs end values.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New experience train adolescents to be responsible adults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41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friendship and empowerment from the parents are important</a:t>
            </a:r>
          </a:p>
          <a:p>
            <a:r>
              <a:rPr lang="en-US" dirty="0"/>
              <a:t>in giving a freedom, teaching, training, setting rules, and supporting the adolescents.</a:t>
            </a:r>
          </a:p>
          <a:p>
            <a:r>
              <a:rPr lang="en-US" dirty="0"/>
              <a:t>The failure of the parents increases their loneliness and drives them to defective behaviors.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93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typical Malagasy family values nuclear family, Fathers are the head and breadwinner, and they hold the authority at home.</a:t>
            </a:r>
          </a:p>
          <a:p>
            <a:pPr marL="0" indent="0">
              <a:buNone/>
            </a:pPr>
            <a:r>
              <a:rPr lang="en-US" dirty="0"/>
              <a:t>Children don’t leave the parents until they get married</a:t>
            </a:r>
          </a:p>
          <a:p>
            <a:pPr marL="0" indent="0">
              <a:buNone/>
            </a:pPr>
            <a:r>
              <a:rPr lang="en-US" dirty="0"/>
              <a:t>They are supposed to be respectful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9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Unfortunately, fathers are authoritative, possessive and violent toward the family which has impact to adolescents.</a:t>
            </a:r>
          </a:p>
          <a:p>
            <a:r>
              <a:rPr lang="en-US" dirty="0"/>
              <a:t>Divorce and poverty also make them feel hopeless, </a:t>
            </a:r>
          </a:p>
          <a:p>
            <a:r>
              <a:rPr lang="en-US" dirty="0"/>
              <a:t>and the inability to express who they are increases the loneliness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9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development of science and technology creates </a:t>
            </a:r>
          </a:p>
          <a:p>
            <a:r>
              <a:rPr lang="en-US" dirty="0"/>
              <a:t>a frustration in their lives and confusion of their identity.</a:t>
            </a:r>
          </a:p>
          <a:p>
            <a:r>
              <a:rPr lang="en-US" dirty="0"/>
              <a:t>Also, the gap between parents and adolescents increases.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13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Parents who are violent and severe in control don’t help the adolescents in the crisis.</a:t>
            </a:r>
          </a:p>
          <a:p>
            <a:r>
              <a:rPr lang="en-US" dirty="0"/>
              <a:t>They become lonelier in their frustration and anxiety that may cause temptation to addictions and defective behaviors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96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boys don’t have enough support in adolescence, they struggle to become adult, </a:t>
            </a:r>
          </a:p>
          <a:p>
            <a:r>
              <a:rPr lang="en-US" dirty="0"/>
              <a:t>They will be lonely fathers later and the cycle will continue to the next generation.</a:t>
            </a:r>
          </a:p>
          <a:p>
            <a:r>
              <a:rPr lang="en-US" sz="1800" dirty="0"/>
              <a:t>The call for a father is to be active in the parenting work to break this cycle of loneliness.</a:t>
            </a: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32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anger of the adolescent boys is the failure of the parents to support them.</a:t>
            </a:r>
          </a:p>
          <a:p>
            <a:r>
              <a:rPr lang="en-US" dirty="0"/>
              <a:t>God is calling the fathers to disciple and instruct the adolescents to help them to have maturity and have happy life.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30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Discipline has to do with unconditional love. Adolescents need to know that it’s ok to make mistakes,  </a:t>
            </a:r>
          </a:p>
          <a:p>
            <a:r>
              <a:rPr lang="en-US" dirty="0"/>
              <a:t> and there is grace and opportunity to start again in order to grow.</a:t>
            </a:r>
          </a:p>
          <a:p>
            <a:r>
              <a:rPr lang="en-US" dirty="0"/>
              <a:t>There is a validation of the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14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Discipline is teaching about their uniqueness which is good but not always accepted by others and coping with emotion of loneliness,</a:t>
            </a:r>
          </a:p>
          <a:p>
            <a:r>
              <a:rPr lang="en-US" dirty="0"/>
              <a:t>setting rules, training in giving freedom and supporting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93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Serving the lord is living the faith and having union with Jesus to die in the self, </a:t>
            </a:r>
          </a:p>
          <a:p>
            <a:r>
              <a:rPr lang="en-US" dirty="0"/>
              <a:t>bonding with the love of God to have fullness, and serving others with humility.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86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practice the Christian life in the family</a:t>
            </a:r>
          </a:p>
          <a:p>
            <a:r>
              <a:rPr lang="en-US" dirty="0"/>
              <a:t>Starting with the 41% Christian households in Madagascar, </a:t>
            </a:r>
          </a:p>
          <a:p>
            <a:r>
              <a:rPr lang="en-US" dirty="0"/>
              <a:t>fathers can grow in faith, embrace the fatherhood of God and learn from Jesus to lead the family without violence.</a:t>
            </a:r>
          </a:p>
          <a:p>
            <a:r>
              <a:rPr lang="en-US" dirty="0"/>
              <a:t>Then, they can be a good example for all the Malagasy 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06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restore the Christian family life, The Theological Basis of Family Relationship is a good tool to use.</a:t>
            </a:r>
          </a:p>
          <a:p>
            <a:r>
              <a:rPr lang="en-US" dirty="0"/>
              <a:t>It is based on the Unconditional love of God with grace and forgiveness.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991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Also, it is based on the empowerment and intimacy that it forms a mature covenant, </a:t>
            </a:r>
          </a:p>
          <a:p>
            <a:r>
              <a:rPr lang="en-US" dirty="0"/>
              <a:t>and creates a healthy family  with joy and peace.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71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Schooling for parents is needed to help them to be efficient in the precious and hard work of parenting. </a:t>
            </a:r>
          </a:p>
          <a:p>
            <a:r>
              <a:rPr lang="en-US" dirty="0"/>
              <a:t>They need someone to teach them how to live the faith at home to practice good relationship within the family.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29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of the high rate of domestic violence in Madagascar which is about 70% of the households,</a:t>
            </a:r>
          </a:p>
          <a:p>
            <a:r>
              <a:rPr lang="en-US" dirty="0"/>
              <a:t>men need support in their healing to become the image of the father God to the children, and</a:t>
            </a:r>
          </a:p>
          <a:p>
            <a:r>
              <a:rPr lang="en-US" dirty="0"/>
              <a:t>to lead the family with love and humility.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887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famous Malagasy saying mentions “ Trees for canoes come from good soil”, and that is to value </a:t>
            </a:r>
          </a:p>
          <a:p>
            <a:r>
              <a:rPr lang="en-US" dirty="0"/>
              <a:t>the parenting work in Madagascar</a:t>
            </a:r>
          </a:p>
          <a:p>
            <a:r>
              <a:rPr lang="en-US" dirty="0"/>
              <a:t>This call is to encourage the fathers to hep the adolescent boys become good leaders and fathers.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D4EE1-6D7F-420C-9858-A60BF2ADD78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55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2C44D-8A0E-4C4B-9E65-F9415396D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D4B5B3-E914-4B7A-B9C1-FE2E92A6D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F0A47-29CF-4E9D-8A3E-32AB71DC3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473B-F1A2-4B6B-9F70-8D2E004C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5AE54-5142-4420-BB1B-D0F89F22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0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D05C1-0284-4B7B-BB7A-560601052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61BE8-80A8-4281-A17E-E360D407C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F4D74-BB8D-4431-AA1A-75F4205C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3FCA6-E014-4641-AE3D-6E9545E0A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7A2BB-B1A2-43BF-9C78-E03B77928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7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8FFCA-19BC-44F4-9016-0249F54FE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48D2DC-F4A9-450D-9147-9D132DD51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06630-A6C9-4DB2-BAAD-8DD4573AD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476FD-33AD-46A8-AE88-57AC4B4F1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53FCA-FF4F-484E-9D52-DD66A7E8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6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6F039-D995-4FA2-8F61-588ADCE8C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15483-78CE-4958-8A7C-53D99EFAC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26FABC-0D9B-4DA3-BBD7-A49E35913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E11C8-AFF4-44EA-A051-D04A01E88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8A6C65-5259-4BF7-8F27-1DAEF9867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5EC96-4D4C-4D1B-A145-6F78986AB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8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88EA-D94A-47A7-B6EC-91A8E4609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8B998-FC5A-4A45-BDF6-8C7839F83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45B23-D0B0-4094-A002-D1E4D8714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606B2D-EEFE-42EE-826E-D3A49E717F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9EB69A-BAF5-4AAD-9037-EAE1B34533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1DF518-D586-4F5A-94CA-AA14617ED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67F1F9-DAB0-4D1E-A11F-0106ABF32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5807B8-BCF3-4A87-8A88-95B4C7894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9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0C088-A44F-453D-A5E4-81A1452B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66F87D-B608-4F83-B0AD-62341D825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0BAADE-D1E7-4EB0-9D21-94E97E651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E3B8A-F5FB-40F8-9DB4-B61E61DE6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3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FFB083-A63D-4AFF-BFE5-A00E54E03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2EAFCF-5AC4-4226-A2EA-882991282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390AD-31D6-4457-A530-76DFC6A80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3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FFB1-4BC3-42A4-8510-1F3E495C1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8B730-83B2-46BD-836E-DD0D6FA32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28AD5-5147-4C07-A255-6A32C40DD0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BEB06A-8A90-405B-9EBE-D818E4C42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A61260-E172-46BF-9585-FB05E7EA5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CC7DA-51B7-49F7-BC1E-577C7015E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9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20FE-18D8-4AEB-9E57-B012DB47A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F9221D-0F1C-4972-9E5A-E6A287403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3FFF9-10BF-4C9B-90DD-44A9353B4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22630-E0B2-4729-B263-9C961AFD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9F8AB-2B85-4E3E-8456-846D2E14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7F6D5D-D3C2-4899-A77B-BEAD23D13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0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1CC60-7F18-46FC-9607-0EC773407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E6F66C-3A3B-4945-89A1-A9CCB49F2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9FCD8-E591-42EA-943C-C31136DE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364AD-840F-485D-8430-0CBE0B256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500E6-F541-46BF-8011-300CE15D8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0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943D35-86F4-4E4C-A2DE-89243842EE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63A680-0020-441E-9F4A-2D223690A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8A3D3-7621-4B8A-A559-E9BA07953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61F64-F87B-41F8-9023-3EC6262D3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ACA49-1304-4E17-9E31-F5A1B607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9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01E589-4AEC-4B0D-BA67-908DF5D6F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44E4B-F8CA-48E0-867E-FF6B1105C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BFDE6-AA86-4725-A708-B18CF3F8E3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BFAD0-1663-4BD0-80C2-6C556ABEF95B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C5712-DA29-4928-B3A4-93A841B0C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2E221-65E2-459D-8F7B-0DA236787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11ED7-72DB-498D-99A0-4D03F540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8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hyperlink" Target="https://www.noba.to/modules/adolescent-developmen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4CE1D-CC55-44DF-9AF9-ACC0FC87B3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7810" y="393895"/>
            <a:ext cx="6081932" cy="6858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A FATHER</a:t>
            </a: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</a:b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FOR THE LONELY</a:t>
            </a: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</a:b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ADOLESCENT BOYS</a:t>
            </a: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IN MADAGASCAR</a:t>
            </a: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</a:br>
            <a:br>
              <a:rPr lang="en-US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</a:br>
            <a:b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E72FCE-8EC9-4356-AAD2-528772B54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77" y="1125379"/>
            <a:ext cx="6416567" cy="43670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0B9DC4-CD97-45F3-8D65-4E59717CAE5C}"/>
              </a:ext>
            </a:extLst>
          </p:cNvPr>
          <p:cNvSpPr txBox="1"/>
          <p:nvPr/>
        </p:nvSpPr>
        <p:spPr>
          <a:xfrm>
            <a:off x="1981444" y="5486400"/>
            <a:ext cx="1954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Mg.co.za</a:t>
            </a:r>
          </a:p>
        </p:txBody>
      </p:sp>
    </p:spTree>
    <p:extLst>
      <p:ext uri="{BB962C8B-B14F-4D97-AF65-F5344CB8AC3E}">
        <p14:creationId xmlns:p14="http://schemas.microsoft.com/office/powerpoint/2010/main" val="176937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5000"/>
    </mc:Choice>
    <mc:Fallback xmlns="">
      <p:transition spd="slow" advClick="0" advTm="1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49C0F7-D625-43F4-8CB8-5D11D1033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325" y="1513490"/>
            <a:ext cx="4981895" cy="4685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8B685A-5142-451B-9872-A9CD84558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4374" y="365125"/>
            <a:ext cx="7119425" cy="1325563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C00000"/>
                </a:solidFill>
              </a:rPr>
              <a:t>Loneliness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7D7702-E297-43B5-8CF9-201EE622B6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80" y="1497879"/>
            <a:ext cx="5207877" cy="470092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87B2C-E807-427B-98A9-9F0F5FF2F746}"/>
              </a:ext>
            </a:extLst>
          </p:cNvPr>
          <p:cNvSpPr txBox="1"/>
          <p:nvPr/>
        </p:nvSpPr>
        <p:spPr>
          <a:xfrm>
            <a:off x="6700344" y="1949609"/>
            <a:ext cx="549165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dirty="0"/>
          </a:p>
          <a:p>
            <a:r>
              <a:rPr lang="en-US" sz="4400" dirty="0"/>
              <a:t>  Solitude</a:t>
            </a:r>
          </a:p>
          <a:p>
            <a:r>
              <a:rPr lang="en-US" sz="3200" dirty="0"/>
              <a:t>       Opportunity for fullness</a:t>
            </a:r>
          </a:p>
          <a:p>
            <a:endParaRPr lang="en-US" sz="4400" dirty="0"/>
          </a:p>
          <a:p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5C5369-E53B-43BC-9E8B-600965AFF090}"/>
              </a:ext>
            </a:extLst>
          </p:cNvPr>
          <p:cNvSpPr txBox="1"/>
          <p:nvPr/>
        </p:nvSpPr>
        <p:spPr>
          <a:xfrm>
            <a:off x="236483" y="5675586"/>
            <a:ext cx="4887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Requires potential for fullness</a:t>
            </a:r>
          </a:p>
        </p:txBody>
      </p:sp>
    </p:spTree>
    <p:extLst>
      <p:ext uri="{BB962C8B-B14F-4D97-AF65-F5344CB8AC3E}">
        <p14:creationId xmlns:p14="http://schemas.microsoft.com/office/powerpoint/2010/main" val="304352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5000"/>
    </mc:Choice>
    <mc:Fallback xmlns="">
      <p:transition spd="slow" advClick="0" advTm="1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71E5D6-4E4F-44E2-8303-C49758D3D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35" y="1276350"/>
            <a:ext cx="9850789" cy="532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3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D28A1-FB01-4674-8B35-33D2325D5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859"/>
            <a:ext cx="10515600" cy="1882065"/>
          </a:xfrm>
        </p:spPr>
        <p:txBody>
          <a:bodyPr>
            <a:normAutofit/>
          </a:bodyPr>
          <a:lstStyle/>
          <a:p>
            <a:pPr algn="ctr"/>
            <a:br>
              <a:rPr lang="en-US" sz="4000" b="1" dirty="0"/>
            </a:br>
            <a:r>
              <a:rPr lang="en-US" sz="4000" b="1" dirty="0"/>
              <a:t> 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AFB804D9-6A6A-4011-9531-B11A2A231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529" y="2277979"/>
            <a:ext cx="4351284" cy="4213347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FAC9A0-6884-4307-86DA-F103BBD30D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189" y="2156695"/>
            <a:ext cx="3048000" cy="22006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13DBE0-E241-48D4-80BE-D3AFDDADB3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84" y="4384652"/>
            <a:ext cx="3048000" cy="22006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0680F8-177D-473A-97F3-004F528954A6}"/>
              </a:ext>
            </a:extLst>
          </p:cNvPr>
          <p:cNvSpPr txBox="1"/>
          <p:nvPr/>
        </p:nvSpPr>
        <p:spPr>
          <a:xfrm>
            <a:off x="725214" y="853167"/>
            <a:ext cx="11161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/>
                </a:solidFill>
              </a:rPr>
              <a:t>  PEER GROUP                                        </a:t>
            </a:r>
            <a:r>
              <a:rPr lang="en-US" sz="2800" b="1" dirty="0">
                <a:solidFill>
                  <a:srgbClr val="002060"/>
                </a:solidFill>
              </a:rPr>
              <a:t>NEW EXPERIENCES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8DA0C8-DFBF-4E95-A92A-0693BC88273D}"/>
              </a:ext>
            </a:extLst>
          </p:cNvPr>
          <p:cNvSpPr txBox="1"/>
          <p:nvPr/>
        </p:nvSpPr>
        <p:spPr>
          <a:xfrm>
            <a:off x="0" y="6492875"/>
            <a:ext cx="43828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4" tooltip="https://www.noba.to/modules/adolescent-development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7" tooltip="https://creativecommons.org/licenses/by-nc-sa/3.0/"/>
              </a:rPr>
              <a:t>CC BY-SA-NC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51373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E3C4F6-5F2B-4BE2-8164-4670F74CF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226" y="1401265"/>
            <a:ext cx="6755974" cy="386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9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010C8-CBD4-44D9-87C7-1DAFC113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669" y="365125"/>
            <a:ext cx="11382703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The Loneliness of Adolescent Boys in Madagascar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DE468-1677-49A1-A881-D7CA5A529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Malagasy home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ED69F7-6137-419B-B929-641EB9615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069" y="2396359"/>
            <a:ext cx="4698124" cy="35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6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9C67C-CCA3-4B24-A891-74FDAC76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            Domestic violence 70%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0BC9BA-32D4-4B81-AC09-74A02A16D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38" y="1250841"/>
            <a:ext cx="8355724" cy="534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7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F28961C2-B810-4733-828A-D1907C3B6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86" y="1166648"/>
            <a:ext cx="9914114" cy="5010315"/>
          </a:xfr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A58CF50-9860-417A-9573-5BD0FE12DDE8}"/>
              </a:ext>
            </a:extLst>
          </p:cNvPr>
          <p:cNvSpPr txBox="1"/>
          <p:nvPr/>
        </p:nvSpPr>
        <p:spPr>
          <a:xfrm>
            <a:off x="9506607" y="5864772"/>
            <a:ext cx="15923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Youtube.com</a:t>
            </a:r>
          </a:p>
        </p:txBody>
      </p:sp>
    </p:spTree>
    <p:extLst>
      <p:ext uri="{BB962C8B-B14F-4D97-AF65-F5344CB8AC3E}">
        <p14:creationId xmlns:p14="http://schemas.microsoft.com/office/powerpoint/2010/main" val="79011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C72BB0-45FA-4C61-8765-3A9F3FA99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503" y="1135116"/>
            <a:ext cx="8954814" cy="572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0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24AD0-36D3-4970-86B2-D881DD8E3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61697"/>
          </a:xfrm>
        </p:spPr>
        <p:txBody>
          <a:bodyPr/>
          <a:lstStyle/>
          <a:p>
            <a:r>
              <a:rPr lang="en-US" b="1" dirty="0"/>
              <a:t> A father to break the cycle</a:t>
            </a:r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EF627404-344A-4C6C-B282-38C019F256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260113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813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E89B8-4EE9-48E5-9824-15E460593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4832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Fathers, do not provoke your children to anger, but bring them up in the discipline and instruction of the lord.</a:t>
            </a:r>
            <a:br>
              <a:rPr lang="en-US" sz="3200" b="1" dirty="0"/>
            </a:br>
            <a:endParaRPr lang="en-US" sz="3200" b="1" dirty="0">
              <a:solidFill>
                <a:schemeClr val="accent2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DFC47-6622-4651-A08E-03961B4C5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959"/>
            <a:ext cx="10515600" cy="469500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      Ephesians 6:4            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DA8293-8FC7-4013-9C95-E5DBC4DBC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717" y="2513450"/>
            <a:ext cx="7173311" cy="43445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7DFE28-0407-458C-A758-CE0C0C13CC3E}"/>
              </a:ext>
            </a:extLst>
          </p:cNvPr>
          <p:cNvSpPr txBox="1"/>
          <p:nvPr/>
        </p:nvSpPr>
        <p:spPr>
          <a:xfrm>
            <a:off x="9743090" y="6492875"/>
            <a:ext cx="2448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Stacyspencer.org</a:t>
            </a:r>
          </a:p>
        </p:txBody>
      </p:sp>
    </p:spTree>
    <p:extLst>
      <p:ext uri="{BB962C8B-B14F-4D97-AF65-F5344CB8AC3E}">
        <p14:creationId xmlns:p14="http://schemas.microsoft.com/office/powerpoint/2010/main" val="203420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8265B5-C330-4658-810C-BD9A7B092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96" y="334544"/>
            <a:ext cx="8316608" cy="58770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C24AEB-5355-46B3-AEF4-A7BAE9A053EF}"/>
              </a:ext>
            </a:extLst>
          </p:cNvPr>
          <p:cNvSpPr txBox="1"/>
          <p:nvPr/>
        </p:nvSpPr>
        <p:spPr>
          <a:xfrm>
            <a:off x="6905296" y="6148550"/>
            <a:ext cx="334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Spiri-apps.com</a:t>
            </a:r>
          </a:p>
        </p:txBody>
      </p:sp>
    </p:spTree>
    <p:extLst>
      <p:ext uri="{BB962C8B-B14F-4D97-AF65-F5344CB8AC3E}">
        <p14:creationId xmlns:p14="http://schemas.microsoft.com/office/powerpoint/2010/main" val="257886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838235-41E7-4E25-9136-B4AE195E9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833811" cy="69164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CB5252-3F75-4D69-A9A8-379259A988A7}"/>
              </a:ext>
            </a:extLst>
          </p:cNvPr>
          <p:cNvSpPr txBox="1"/>
          <p:nvPr/>
        </p:nvSpPr>
        <p:spPr>
          <a:xfrm>
            <a:off x="10363200" y="5871410"/>
            <a:ext cx="170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realmadrid.com</a:t>
            </a:r>
          </a:p>
        </p:txBody>
      </p:sp>
    </p:spTree>
    <p:extLst>
      <p:ext uri="{BB962C8B-B14F-4D97-AF65-F5344CB8AC3E}">
        <p14:creationId xmlns:p14="http://schemas.microsoft.com/office/powerpoint/2010/main" val="210525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BA2934D-31BA-44BA-9E85-CA9EF23AE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606" y="0"/>
            <a:ext cx="9144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28B8D8-71E5-4373-9A25-149232CD8BF3}"/>
              </a:ext>
            </a:extLst>
          </p:cNvPr>
          <p:cNvSpPr txBox="1"/>
          <p:nvPr/>
        </p:nvSpPr>
        <p:spPr>
          <a:xfrm>
            <a:off x="8904889" y="6308209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Pakinside.com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F33EB9-95E4-4FF2-AA9B-A5230F448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206" y="365125"/>
            <a:ext cx="8686801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As for me and my house, we will serve you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                                                          </a:t>
            </a:r>
            <a:r>
              <a:rPr lang="en-US" sz="2800" dirty="0">
                <a:solidFill>
                  <a:schemeClr val="bg1"/>
                </a:solidFill>
              </a:rPr>
              <a:t>Joshua 24:15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99337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3D7E931-571B-4FF5-9B50-A15A0C55A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90" y="0"/>
            <a:ext cx="1029102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98164D-9215-4659-9F43-8584A4F27C5D}"/>
              </a:ext>
            </a:extLst>
          </p:cNvPr>
          <p:cNvSpPr txBox="1"/>
          <p:nvPr/>
        </p:nvSpPr>
        <p:spPr>
          <a:xfrm>
            <a:off x="9320463" y="6335177"/>
            <a:ext cx="1921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Fjkm-Quebec.ca</a:t>
            </a:r>
          </a:p>
        </p:txBody>
      </p:sp>
    </p:spTree>
    <p:extLst>
      <p:ext uri="{BB962C8B-B14F-4D97-AF65-F5344CB8AC3E}">
        <p14:creationId xmlns:p14="http://schemas.microsoft.com/office/powerpoint/2010/main" val="109781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DFEBDD-DB2A-4084-85AC-F9C58628F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984" y="3641834"/>
            <a:ext cx="4288221" cy="32161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9A46FC-B6E6-4DF9-9451-229D7A034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113" y="212974"/>
            <a:ext cx="5377135" cy="26885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C8DA8B1-D83C-4093-B31A-172BBCC03881}"/>
              </a:ext>
            </a:extLst>
          </p:cNvPr>
          <p:cNvSpPr txBox="1"/>
          <p:nvPr/>
        </p:nvSpPr>
        <p:spPr>
          <a:xfrm>
            <a:off x="3672654" y="2412689"/>
            <a:ext cx="39364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rgbClr val="C00000"/>
              </a:solidFill>
            </a:endParaRPr>
          </a:p>
          <a:p>
            <a:endParaRPr lang="en-US" dirty="0"/>
          </a:p>
          <a:p>
            <a:r>
              <a:rPr lang="en-US" dirty="0"/>
              <a:t>Theological Basis of  Family Relationship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12A90C-5164-4ED3-A70C-C869F73C0A54}"/>
              </a:ext>
            </a:extLst>
          </p:cNvPr>
          <p:cNvSpPr txBox="1"/>
          <p:nvPr/>
        </p:nvSpPr>
        <p:spPr>
          <a:xfrm>
            <a:off x="9932276" y="4382814"/>
            <a:ext cx="2201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Spiritual Musclehead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62F454-E32A-40D4-9BE8-17313A7C1C64}"/>
              </a:ext>
            </a:extLst>
          </p:cNvPr>
          <p:cNvSpPr txBox="1"/>
          <p:nvPr/>
        </p:nvSpPr>
        <p:spPr>
          <a:xfrm>
            <a:off x="6510774" y="2274190"/>
            <a:ext cx="219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michaelleachings.com</a:t>
            </a:r>
          </a:p>
        </p:txBody>
      </p:sp>
    </p:spTree>
    <p:extLst>
      <p:ext uri="{BB962C8B-B14F-4D97-AF65-F5344CB8AC3E}">
        <p14:creationId xmlns:p14="http://schemas.microsoft.com/office/powerpoint/2010/main" val="225372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A42C7-9922-433A-9A94-CFFCDCF8B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4F0F30-1AA8-4749-8455-AD8639F15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897" y="0"/>
            <a:ext cx="5377135" cy="32599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5CE80C-B67A-49E9-8CEB-FF31757F6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244" y="3286569"/>
            <a:ext cx="5490888" cy="35980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4F7E8-3409-43D1-95BA-8C659D78EB65}"/>
              </a:ext>
            </a:extLst>
          </p:cNvPr>
          <p:cNvSpPr txBox="1"/>
          <p:nvPr/>
        </p:nvSpPr>
        <p:spPr>
          <a:xfrm>
            <a:off x="599090" y="1629981"/>
            <a:ext cx="1056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support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13D49-6187-41DA-AA68-DA372C963B81}"/>
              </a:ext>
            </a:extLst>
          </p:cNvPr>
          <p:cNvSpPr txBox="1"/>
          <p:nvPr/>
        </p:nvSpPr>
        <p:spPr>
          <a:xfrm>
            <a:off x="3767959" y="4918841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intimacy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0FD346-5F9F-4CB1-8960-E1BBEDCE69A8}"/>
              </a:ext>
            </a:extLst>
          </p:cNvPr>
          <p:cNvSpPr txBox="1"/>
          <p:nvPr/>
        </p:nvSpPr>
        <p:spPr>
          <a:xfrm>
            <a:off x="5864772" y="2822028"/>
            <a:ext cx="1103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Jahlf.org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381349-7234-4C9E-98AF-4B61E660E5C4}"/>
              </a:ext>
            </a:extLst>
          </p:cNvPr>
          <p:cNvSpPr txBox="1"/>
          <p:nvPr/>
        </p:nvSpPr>
        <p:spPr>
          <a:xfrm>
            <a:off x="8797159" y="6488668"/>
            <a:ext cx="1749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Secureteen.com</a:t>
            </a:r>
          </a:p>
        </p:txBody>
      </p:sp>
    </p:spTree>
    <p:extLst>
      <p:ext uri="{BB962C8B-B14F-4D97-AF65-F5344CB8AC3E}">
        <p14:creationId xmlns:p14="http://schemas.microsoft.com/office/powerpoint/2010/main" val="368418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C1766-1097-424C-9974-5C0469D79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ministry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7897E4-A56F-473B-9705-D8CF1ACDDE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97" y="1481959"/>
            <a:ext cx="5092262" cy="441434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93AAD7-8E62-43F9-BE7C-05355EC9778A}"/>
              </a:ext>
            </a:extLst>
          </p:cNvPr>
          <p:cNvSpPr txBox="1"/>
          <p:nvPr/>
        </p:nvSpPr>
        <p:spPr>
          <a:xfrm>
            <a:off x="5202621" y="6290441"/>
            <a:ext cx="21441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Aperfectworld.org</a:t>
            </a:r>
          </a:p>
        </p:txBody>
      </p:sp>
    </p:spTree>
    <p:extLst>
      <p:ext uri="{BB962C8B-B14F-4D97-AF65-F5344CB8AC3E}">
        <p14:creationId xmlns:p14="http://schemas.microsoft.com/office/powerpoint/2010/main" val="84280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1534A7-265E-4B65-BBC4-36790ED88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DF89DC-1AE9-49EA-808B-6D02D4E1346A}"/>
              </a:ext>
            </a:extLst>
          </p:cNvPr>
          <p:cNvSpPr txBox="1"/>
          <p:nvPr/>
        </p:nvSpPr>
        <p:spPr>
          <a:xfrm>
            <a:off x="7914290" y="5484922"/>
            <a:ext cx="21914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Fjkmrenneslaval.com</a:t>
            </a:r>
          </a:p>
        </p:txBody>
      </p:sp>
    </p:spTree>
    <p:extLst>
      <p:ext uri="{BB962C8B-B14F-4D97-AF65-F5344CB8AC3E}">
        <p14:creationId xmlns:p14="http://schemas.microsoft.com/office/powerpoint/2010/main" val="337604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/>
    </mc:Choice>
    <mc:Fallback xmlns="">
      <p:transition spd="slow" advTm="1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77E72-64E7-434D-8FA9-47265E651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15" y="365126"/>
            <a:ext cx="11098922" cy="12084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Trees for canoes come from good soil</a:t>
            </a:r>
            <a:br>
              <a:rPr lang="en-US" sz="3600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br>
              <a:rPr lang="en-US" sz="3600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en-US" sz="2200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a Malagasy saying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34659-4401-490E-947D-08E94C810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881D8B-1448-4C13-B261-366AA6695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034" y="1573616"/>
            <a:ext cx="7803932" cy="528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4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5000">
        <p:split orient="vert"/>
      </p:transition>
    </mc:Choice>
    <mc:Fallback xmlns="">
      <p:transition spd="slow" advTm="15000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2539</TotalTime>
  <Words>987</Words>
  <Application>Microsoft Office PowerPoint</Application>
  <PresentationFormat>Widescreen</PresentationFormat>
  <Paragraphs>122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Rounded MT Bold</vt:lpstr>
      <vt:lpstr>Bookman Old Style</vt:lpstr>
      <vt:lpstr>Calibri</vt:lpstr>
      <vt:lpstr>Calibri Light</vt:lpstr>
      <vt:lpstr>Times New Roman</vt:lpstr>
      <vt:lpstr>Office Theme</vt:lpstr>
      <vt:lpstr>A FATHER  FOR THE LONELY  ADOLESCENT BOYS   IN MADAGASCAR   </vt:lpstr>
      <vt:lpstr>Loneliness</vt:lpstr>
      <vt:lpstr>PowerPoint Presentation</vt:lpstr>
      <vt:lpstr>   </vt:lpstr>
      <vt:lpstr>PowerPoint Presentation</vt:lpstr>
      <vt:lpstr>The Loneliness of Adolescent Boys in Madagascar</vt:lpstr>
      <vt:lpstr>             Domestic violence 70%</vt:lpstr>
      <vt:lpstr>PowerPoint Presentation</vt:lpstr>
      <vt:lpstr>PowerPoint Presentation</vt:lpstr>
      <vt:lpstr> A father to break the cycle</vt:lpstr>
      <vt:lpstr>Fathers, do not provoke your children to anger, but bring them up in the discipline and instruction of the lord. </vt:lpstr>
      <vt:lpstr>PowerPoint Presentation</vt:lpstr>
      <vt:lpstr>PowerPoint Presentation</vt:lpstr>
      <vt:lpstr>As for me and my house, we will serve you                                                           Joshua 24:15                </vt:lpstr>
      <vt:lpstr>PowerPoint Presentation</vt:lpstr>
      <vt:lpstr>PowerPoint Presentation</vt:lpstr>
      <vt:lpstr>PowerPoint Presentation</vt:lpstr>
      <vt:lpstr>Family ministry</vt:lpstr>
      <vt:lpstr>PowerPoint Presentation</vt:lpstr>
      <vt:lpstr>Trees for canoes come from good soil  a Malagasy saying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FATHER   FOR THE LONELY ADOLESCENT BOYS   IN MADAGASCAR</dc:title>
  <dc:creator>norolala</dc:creator>
  <cp:lastModifiedBy>norolala</cp:lastModifiedBy>
  <cp:revision>189</cp:revision>
  <dcterms:created xsi:type="dcterms:W3CDTF">2019-04-24T02:33:32Z</dcterms:created>
  <dcterms:modified xsi:type="dcterms:W3CDTF">2019-05-04T01:17:21Z</dcterms:modified>
</cp:coreProperties>
</file>